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60" r:id="rId7"/>
    <p:sldId id="258" r:id="rId8"/>
    <p:sldId id="261" r:id="rId9"/>
    <p:sldId id="286" r:id="rId10"/>
    <p:sldId id="287" r:id="rId11"/>
    <p:sldId id="288" r:id="rId12"/>
    <p:sldId id="289" r:id="rId13"/>
    <p:sldId id="291" r:id="rId14"/>
    <p:sldId id="292" r:id="rId15"/>
    <p:sldId id="293" r:id="rId16"/>
    <p:sldId id="294" r:id="rId17"/>
    <p:sldId id="296"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77" y="44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11/28/2023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11/28/2023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553576" y="1512711"/>
            <a:ext cx="4903667" cy="4005953"/>
          </a:xfrm>
        </p:spPr>
        <p:txBody>
          <a:bodyPr/>
          <a:lstStyle/>
          <a:p>
            <a:br>
              <a:rPr lang="en-IN" sz="4800" dirty="0"/>
            </a:br>
            <a:br>
              <a:rPr lang="en-IN" sz="4800" dirty="0"/>
            </a:br>
            <a:br>
              <a:rPr lang="en-IN" sz="4800" dirty="0"/>
            </a:br>
            <a:br>
              <a:rPr lang="en-IN" sz="4800" dirty="0"/>
            </a:br>
            <a:br>
              <a:rPr lang="en-IN" sz="5400" dirty="0"/>
            </a:br>
            <a:r>
              <a:rPr lang="en-IN" sz="6000" b="1" i="0" dirty="0">
                <a:solidFill>
                  <a:schemeClr val="accent1">
                    <a:lumMod val="20000"/>
                    <a:lumOff val="80000"/>
                  </a:schemeClr>
                </a:solidFill>
                <a:effectLst/>
                <a:latin typeface="body"/>
              </a:rPr>
              <a:t>Bike Sharing Demand Prediction</a:t>
            </a:r>
            <a:br>
              <a:rPr lang="en-IN" sz="5400" dirty="0"/>
            </a:br>
            <a:br>
              <a:rPr lang="en-IN" sz="4800" dirty="0"/>
            </a:br>
            <a:r>
              <a:rPr lang="en-IN" sz="4000" dirty="0">
                <a:solidFill>
                  <a:schemeClr val="accent2">
                    <a:lumMod val="40000"/>
                    <a:lumOff val="60000"/>
                  </a:schemeClr>
                </a:solidFill>
              </a:rPr>
              <a:t>Presented by :</a:t>
            </a:r>
            <a:br>
              <a:rPr lang="en-IN" sz="4000" dirty="0">
                <a:solidFill>
                  <a:schemeClr val="accent2">
                    <a:lumMod val="40000"/>
                    <a:lumOff val="60000"/>
                  </a:schemeClr>
                </a:solidFill>
              </a:rPr>
            </a:br>
            <a:r>
              <a:rPr lang="en-IN" sz="4000" dirty="0">
                <a:solidFill>
                  <a:schemeClr val="accent2">
                    <a:lumMod val="40000"/>
                    <a:lumOff val="60000"/>
                  </a:schemeClr>
                </a:solidFill>
              </a:rPr>
              <a:t>DOLLY BAGHEL</a:t>
            </a:r>
            <a:endParaRPr lang="en-US" sz="4000" dirty="0">
              <a:solidFill>
                <a:schemeClr val="accent2">
                  <a:lumMod val="40000"/>
                  <a:lumOff val="60000"/>
                </a:schemeClr>
              </a:solidFill>
            </a:endParaRPr>
          </a:p>
        </p:txBody>
      </p:sp>
      <p:pic>
        <p:nvPicPr>
          <p:cNvPr id="7" name="Picture 6">
            <a:extLst>
              <a:ext uri="{FF2B5EF4-FFF2-40B4-BE49-F238E27FC236}">
                <a16:creationId xmlns:a16="http://schemas.microsoft.com/office/drawing/2014/main" id="{5475A352-505F-2FA7-2AA9-1228E045C019}"/>
              </a:ext>
            </a:extLst>
          </p:cNvPr>
          <p:cNvPicPr>
            <a:picLocks noChangeAspect="1"/>
          </p:cNvPicPr>
          <p:nvPr/>
        </p:nvPicPr>
        <p:blipFill>
          <a:blip r:embed="rId2"/>
          <a:stretch>
            <a:fillRect/>
          </a:stretch>
        </p:blipFill>
        <p:spPr>
          <a:xfrm>
            <a:off x="6457243" y="428979"/>
            <a:ext cx="5472289" cy="6062132"/>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9340CC0-C0B0-A833-C2C9-10B93DA980C0}"/>
              </a:ext>
            </a:extLst>
          </p:cNvPr>
          <p:cNvSpPr>
            <a:spLocks noGrp="1"/>
          </p:cNvSpPr>
          <p:nvPr>
            <p:ph type="title"/>
          </p:nvPr>
        </p:nvSpPr>
        <p:spPr/>
        <p:txBody>
          <a:bodyPr/>
          <a:lstStyle/>
          <a:p>
            <a:r>
              <a:rPr lang="en-IN" dirty="0"/>
              <a:t>Feature Engineering</a:t>
            </a:r>
          </a:p>
        </p:txBody>
      </p:sp>
      <p:sp>
        <p:nvSpPr>
          <p:cNvPr id="4" name="Slide Number Placeholder 3">
            <a:extLst>
              <a:ext uri="{FF2B5EF4-FFF2-40B4-BE49-F238E27FC236}">
                <a16:creationId xmlns:a16="http://schemas.microsoft.com/office/drawing/2014/main" id="{A537E13F-9774-01E3-8A52-2E53CCBDA004}"/>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15" name="Text Placeholder 14">
            <a:extLst>
              <a:ext uri="{FF2B5EF4-FFF2-40B4-BE49-F238E27FC236}">
                <a16:creationId xmlns:a16="http://schemas.microsoft.com/office/drawing/2014/main" id="{BE0245FD-0984-3613-9072-59F3F985D0D3}"/>
              </a:ext>
            </a:extLst>
          </p:cNvPr>
          <p:cNvSpPr>
            <a:spLocks noGrp="1"/>
          </p:cNvSpPr>
          <p:nvPr>
            <p:ph type="body" sz="quarter" idx="13"/>
          </p:nvPr>
        </p:nvSpPr>
        <p:spPr>
          <a:xfrm>
            <a:off x="444500" y="1414013"/>
            <a:ext cx="9372600" cy="4565505"/>
          </a:xfrm>
        </p:spPr>
        <p:txBody>
          <a:bodyPr>
            <a:noAutofit/>
          </a:bodyPr>
          <a:lstStyle/>
          <a:p>
            <a:r>
              <a:rPr lang="en-US" sz="1600" dirty="0">
                <a:effectLst/>
              </a:rPr>
              <a:t>Feature engineering is the process of selecting and transforming raw data into features that can be used by machine learning models. In the context of bike sharing usage prediction, this involves identifying the most relevant data points and creating new features that capture meaningful patterns and trends.</a:t>
            </a:r>
            <a:endParaRPr lang="en-US" sz="1600" dirty="0"/>
          </a:p>
          <a:p>
            <a:r>
              <a:rPr lang="en-US" sz="1600" b="1" dirty="0">
                <a:effectLst/>
              </a:rPr>
              <a:t>Temporal Features</a:t>
            </a:r>
            <a:endParaRPr lang="en-US" sz="1600" b="1" dirty="0"/>
          </a:p>
          <a:p>
            <a:r>
              <a:rPr lang="en-US" sz="1600" dirty="0">
                <a:effectLst/>
              </a:rPr>
              <a:t>One important aspect of bike sharing usage is the temporal nature of the data. Features that capture time-related patterns can be very valuable for predicting usage. Some examples of temporal features include:</a:t>
            </a:r>
            <a:endParaRPr lang="en-US" sz="1600" dirty="0"/>
          </a:p>
          <a:p>
            <a:pPr>
              <a:buFont typeface="Arial" panose="020B0604020202020204" pitchFamily="34" charset="0"/>
              <a:buChar char="•"/>
            </a:pPr>
            <a:r>
              <a:rPr lang="en-US" sz="1600" dirty="0">
                <a:effectLst/>
              </a:rPr>
              <a:t>Hour of the day: bikes might be used more during rush hour or at night.</a:t>
            </a:r>
          </a:p>
          <a:p>
            <a:pPr>
              <a:buFont typeface="Arial" panose="020B0604020202020204" pitchFamily="34" charset="0"/>
              <a:buChar char="•"/>
            </a:pPr>
            <a:r>
              <a:rPr lang="en-US" sz="1600" dirty="0">
                <a:effectLst/>
              </a:rPr>
              <a:t>Day of the week: weekdays might have higher usage than weekends.</a:t>
            </a:r>
          </a:p>
          <a:p>
            <a:pPr>
              <a:buFont typeface="Arial" panose="020B0604020202020204" pitchFamily="34" charset="0"/>
              <a:buChar char="•"/>
            </a:pPr>
            <a:r>
              <a:rPr lang="en-US" sz="1600" dirty="0">
                <a:effectLst/>
              </a:rPr>
              <a:t>Month of the year: bike usage might be higher during warmer months.</a:t>
            </a:r>
          </a:p>
          <a:p>
            <a:r>
              <a:rPr lang="en-US" sz="1600" b="1" dirty="0">
                <a:effectLst/>
              </a:rPr>
              <a:t>Weather Features</a:t>
            </a:r>
            <a:endParaRPr lang="en-US" sz="1600" b="1" dirty="0"/>
          </a:p>
          <a:p>
            <a:r>
              <a:rPr lang="en-US" sz="1600" dirty="0">
                <a:effectLst/>
              </a:rPr>
              <a:t>Weather can also have a significant impact on bike sharing usage. Including weather-related features can improve the accuracy of the model. Some possible weather features include:</a:t>
            </a:r>
            <a:endParaRPr lang="en-US" sz="1600" dirty="0"/>
          </a:p>
          <a:p>
            <a:pPr>
              <a:buFont typeface="Arial" panose="020B0604020202020204" pitchFamily="34" charset="0"/>
              <a:buChar char="•"/>
            </a:pPr>
            <a:r>
              <a:rPr lang="en-US" sz="1600" dirty="0">
                <a:effectLst/>
              </a:rPr>
              <a:t>Temperature: warmer weather might lead to higher usage.</a:t>
            </a:r>
          </a:p>
          <a:p>
            <a:pPr>
              <a:buFont typeface="Arial" panose="020B0604020202020204" pitchFamily="34" charset="0"/>
              <a:buChar char="•"/>
            </a:pPr>
            <a:r>
              <a:rPr lang="en-US" sz="1600" dirty="0">
                <a:effectLst/>
              </a:rPr>
              <a:t>Precipitation: rainy or snowy days might lead to lower usage</a:t>
            </a:r>
          </a:p>
        </p:txBody>
      </p:sp>
    </p:spTree>
    <p:extLst>
      <p:ext uri="{BB962C8B-B14F-4D97-AF65-F5344CB8AC3E}">
        <p14:creationId xmlns:p14="http://schemas.microsoft.com/office/powerpoint/2010/main" val="279423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56B79-FBC5-609F-4DB8-AA36F2731EE4}"/>
              </a:ext>
            </a:extLst>
          </p:cNvPr>
          <p:cNvSpPr>
            <a:spLocks noGrp="1"/>
          </p:cNvSpPr>
          <p:nvPr>
            <p:ph type="title"/>
          </p:nvPr>
        </p:nvSpPr>
        <p:spPr>
          <a:xfrm>
            <a:off x="444500" y="542925"/>
            <a:ext cx="11214100" cy="1643527"/>
          </a:xfrm>
        </p:spPr>
        <p:txBody>
          <a:bodyPr/>
          <a:lstStyle/>
          <a:p>
            <a:r>
              <a:rPr lang="en-US" sz="2800" b="1" dirty="0">
                <a:effectLst/>
              </a:rPr>
              <a:t>                                      </a:t>
            </a:r>
            <a:r>
              <a:rPr lang="en-US" b="1" dirty="0">
                <a:effectLst/>
              </a:rPr>
              <a:t>Model Selection</a:t>
            </a:r>
            <a:br>
              <a:rPr lang="en-US" sz="2800" b="1" dirty="0">
                <a:effectLst/>
              </a:rPr>
            </a:br>
            <a:br>
              <a:rPr lang="en-US" sz="1600" b="0" dirty="0"/>
            </a:br>
            <a:r>
              <a:rPr lang="en-US" sz="1600" b="0" dirty="0">
                <a:effectLst/>
              </a:rPr>
              <a:t>The model selection process involved trying out different machine learning algorithms and evaluating their performance on the bike sharing usage prediction task. We focused on models that could handle both numerical and categorical data, as well as models that could capture time series patterns.</a:t>
            </a:r>
            <a:br>
              <a:rPr lang="en-US" sz="1600" b="0" dirty="0"/>
            </a:br>
            <a:endParaRPr lang="en-IN" sz="1600" b="0" dirty="0"/>
          </a:p>
        </p:txBody>
      </p:sp>
      <p:sp>
        <p:nvSpPr>
          <p:cNvPr id="7" name="Text Placeholder 6">
            <a:extLst>
              <a:ext uri="{FF2B5EF4-FFF2-40B4-BE49-F238E27FC236}">
                <a16:creationId xmlns:a16="http://schemas.microsoft.com/office/drawing/2014/main" id="{B3C3A07F-D5E1-B708-B008-EB45F42F7F84}"/>
              </a:ext>
            </a:extLst>
          </p:cNvPr>
          <p:cNvSpPr>
            <a:spLocks noGrp="1"/>
          </p:cNvSpPr>
          <p:nvPr>
            <p:ph type="body" sz="quarter" idx="18"/>
          </p:nvPr>
        </p:nvSpPr>
        <p:spPr>
          <a:xfrm>
            <a:off x="542094" y="2314221"/>
            <a:ext cx="3293306" cy="3388911"/>
          </a:xfrm>
        </p:spPr>
        <p:txBody>
          <a:bodyPr/>
          <a:lstStyle/>
          <a:p>
            <a:r>
              <a:rPr lang="en-US" sz="1800" b="1" dirty="0">
                <a:effectLst/>
              </a:rPr>
              <a:t>Linear Regression</a:t>
            </a:r>
            <a:endParaRPr lang="en-US" sz="1800" b="1" dirty="0"/>
          </a:p>
          <a:p>
            <a:r>
              <a:rPr lang="en-US" sz="1600" dirty="0">
                <a:effectLst/>
              </a:rPr>
              <a:t>We started with a simple linear regression model, which assumes a linear relationship between the predictors and the target variable. This model performed poorly on our data, likely due to the non-linear patterns in the time series data.</a:t>
            </a:r>
            <a:endParaRPr lang="en-US" sz="1600" dirty="0"/>
          </a:p>
          <a:p>
            <a:endParaRPr lang="en-IN" dirty="0"/>
          </a:p>
        </p:txBody>
      </p:sp>
      <p:sp>
        <p:nvSpPr>
          <p:cNvPr id="3" name="Slide Number Placeholder 2">
            <a:extLst>
              <a:ext uri="{FF2B5EF4-FFF2-40B4-BE49-F238E27FC236}">
                <a16:creationId xmlns:a16="http://schemas.microsoft.com/office/drawing/2014/main" id="{6BF28C5A-832A-6332-8239-52B95F475984}"/>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9" name="Text Placeholder 8">
            <a:extLst>
              <a:ext uri="{FF2B5EF4-FFF2-40B4-BE49-F238E27FC236}">
                <a16:creationId xmlns:a16="http://schemas.microsoft.com/office/drawing/2014/main" id="{877C89BD-70BC-66BF-2340-866731863F96}"/>
              </a:ext>
            </a:extLst>
          </p:cNvPr>
          <p:cNvSpPr>
            <a:spLocks noGrp="1"/>
          </p:cNvSpPr>
          <p:nvPr>
            <p:ph type="body" sz="quarter" idx="20"/>
          </p:nvPr>
        </p:nvSpPr>
        <p:spPr>
          <a:xfrm>
            <a:off x="4444169" y="2314221"/>
            <a:ext cx="3293306" cy="3388912"/>
          </a:xfrm>
        </p:spPr>
        <p:txBody>
          <a:bodyPr/>
          <a:lstStyle/>
          <a:p>
            <a:r>
              <a:rPr lang="en-US" sz="1800" b="1" dirty="0">
                <a:effectLst/>
              </a:rPr>
              <a:t>Random Forests</a:t>
            </a:r>
            <a:endParaRPr lang="en-US" sz="1800" b="1" dirty="0"/>
          </a:p>
          <a:p>
            <a:r>
              <a:rPr lang="en-US" sz="1600" dirty="0">
                <a:effectLst/>
              </a:rPr>
              <a:t>We then tried a random forest model, which is an ensemble of decision trees. This model was able to capture non-linear patterns in the data and performed better than linear regression. However, it tended to overfit the training data and had high variance.</a:t>
            </a:r>
            <a:endParaRPr lang="en-US" sz="1600" dirty="0"/>
          </a:p>
          <a:p>
            <a:endParaRPr lang="en-IN" dirty="0"/>
          </a:p>
        </p:txBody>
      </p:sp>
      <p:sp>
        <p:nvSpPr>
          <p:cNvPr id="10" name="Text Placeholder 9">
            <a:extLst>
              <a:ext uri="{FF2B5EF4-FFF2-40B4-BE49-F238E27FC236}">
                <a16:creationId xmlns:a16="http://schemas.microsoft.com/office/drawing/2014/main" id="{F46FE27E-5D64-7D31-BCE1-E4924D6E9596}"/>
              </a:ext>
            </a:extLst>
          </p:cNvPr>
          <p:cNvSpPr>
            <a:spLocks noGrp="1"/>
          </p:cNvSpPr>
          <p:nvPr>
            <p:ph type="body" sz="quarter" idx="21"/>
          </p:nvPr>
        </p:nvSpPr>
        <p:spPr>
          <a:xfrm>
            <a:off x="8346244" y="2314219"/>
            <a:ext cx="3293306" cy="3388913"/>
          </a:xfrm>
        </p:spPr>
        <p:txBody>
          <a:bodyPr/>
          <a:lstStyle/>
          <a:p>
            <a:pPr>
              <a:spcAft>
                <a:spcPts val="1500"/>
              </a:spcAft>
            </a:pPr>
            <a:r>
              <a:rPr lang="en-IN" sz="1800" b="1" dirty="0">
                <a:effectLst/>
                <a:latin typeface="Segoe UI" panose="020B0502040204020203" pitchFamily="34" charset="0"/>
                <a:ea typeface="Times New Roman" panose="02020603050405020304" pitchFamily="18" charset="0"/>
              </a:rPr>
              <a:t>Gradient Boosting:</a:t>
            </a:r>
            <a:endParaRPr lang="en-IN" sz="1800" b="1" dirty="0">
              <a:effectLst/>
              <a:latin typeface="Times New Roman" panose="02020603050405020304" pitchFamily="18" charset="0"/>
              <a:ea typeface="Times New Roman" panose="02020603050405020304" pitchFamily="18" charset="0"/>
            </a:endParaRPr>
          </a:p>
          <a:p>
            <a:pPr algn="l">
              <a:spcBef>
                <a:spcPts val="1500"/>
              </a:spcBef>
              <a:spcAft>
                <a:spcPts val="1500"/>
              </a:spcAft>
            </a:pPr>
            <a:r>
              <a:rPr lang="en-IN" sz="1600" dirty="0">
                <a:effectLst/>
                <a:ea typeface="Times New Roman" panose="02020603050405020304" pitchFamily="18" charset="0"/>
              </a:rPr>
              <a:t>Next in our </a:t>
            </a:r>
            <a:r>
              <a:rPr lang="en-IN" sz="1600" dirty="0" err="1">
                <a:effectLst/>
                <a:ea typeface="Times New Roman" panose="02020603050405020304" pitchFamily="18" charset="0"/>
              </a:rPr>
              <a:t>modeling</a:t>
            </a:r>
            <a:r>
              <a:rPr lang="en-IN" sz="1600" dirty="0">
                <a:effectLst/>
                <a:ea typeface="Times New Roman" panose="02020603050405020304" pitchFamily="18" charset="0"/>
              </a:rPr>
              <a:t> exploration, we implemented a Gradient Boosting model—a powerful ensemble learning technique. Similar to Random Forests, Gradient Boosting combines the strength of multiple weak learners (typically decision trees) to create a robust predictive model. This approach sequentially builds a series of trees, each compensating for the errors of its predecessor.</a:t>
            </a:r>
          </a:p>
          <a:p>
            <a:endParaRPr lang="en-IN" dirty="0"/>
          </a:p>
        </p:txBody>
      </p:sp>
    </p:spTree>
    <p:extLst>
      <p:ext uri="{BB962C8B-B14F-4D97-AF65-F5344CB8AC3E}">
        <p14:creationId xmlns:p14="http://schemas.microsoft.com/office/powerpoint/2010/main" val="2532947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B835-A85F-2A5C-38B5-5A9A0196D3CE}"/>
              </a:ext>
            </a:extLst>
          </p:cNvPr>
          <p:cNvSpPr>
            <a:spLocks noGrp="1"/>
          </p:cNvSpPr>
          <p:nvPr>
            <p:ph type="title"/>
          </p:nvPr>
        </p:nvSpPr>
        <p:spPr>
          <a:xfrm>
            <a:off x="805744" y="320988"/>
            <a:ext cx="5685367" cy="2668423"/>
          </a:xfrm>
        </p:spPr>
        <p:txBody>
          <a:bodyPr/>
          <a:lstStyle/>
          <a:p>
            <a:r>
              <a:rPr lang="en-US" sz="4800" b="1" dirty="0">
                <a:effectLst/>
              </a:rPr>
              <a:t>Model Evaluation</a:t>
            </a:r>
            <a:br>
              <a:rPr lang="en-US" sz="4800" b="1" dirty="0">
                <a:effectLst/>
              </a:rPr>
            </a:br>
            <a:br>
              <a:rPr lang="en-US" sz="2400" b="1" dirty="0">
                <a:effectLst/>
              </a:rPr>
            </a:br>
            <a:br>
              <a:rPr lang="en-US" sz="1400" b="1" dirty="0"/>
            </a:br>
            <a:r>
              <a:rPr lang="en-US" sz="2000" dirty="0">
                <a:effectLst/>
              </a:rPr>
              <a:t>To evaluate the performance of our bike sharing usage prediction model, we used a variety of metrics including mean squared error, root mean squared error, and R-squared.</a:t>
            </a:r>
            <a:br>
              <a:rPr lang="en-US" sz="2000" dirty="0"/>
            </a:br>
            <a:endParaRPr lang="en-IN" sz="2000" dirty="0"/>
          </a:p>
        </p:txBody>
      </p:sp>
      <p:sp>
        <p:nvSpPr>
          <p:cNvPr id="3" name="Text Placeholder 2">
            <a:extLst>
              <a:ext uri="{FF2B5EF4-FFF2-40B4-BE49-F238E27FC236}">
                <a16:creationId xmlns:a16="http://schemas.microsoft.com/office/drawing/2014/main" id="{692FEAFD-7DD0-3CCA-730C-40EFC4C4B5CD}"/>
              </a:ext>
            </a:extLst>
          </p:cNvPr>
          <p:cNvSpPr>
            <a:spLocks noGrp="1"/>
          </p:cNvSpPr>
          <p:nvPr>
            <p:ph type="body" sz="quarter" idx="18"/>
          </p:nvPr>
        </p:nvSpPr>
        <p:spPr>
          <a:xfrm>
            <a:off x="805743" y="4240092"/>
            <a:ext cx="4409723" cy="2296919"/>
          </a:xfrm>
        </p:spPr>
        <p:txBody>
          <a:bodyPr/>
          <a:lstStyle/>
          <a:p>
            <a:r>
              <a:rPr lang="en-US" sz="2400" b="1" dirty="0">
                <a:effectLst/>
              </a:rPr>
              <a:t>Mean Squared Error (MSE)</a:t>
            </a:r>
            <a:endParaRPr lang="en-US" sz="2400" b="1" dirty="0"/>
          </a:p>
          <a:p>
            <a:r>
              <a:rPr lang="en-US" sz="1800" dirty="0">
                <a:effectLst/>
              </a:rPr>
              <a:t>The MSE measures the average squared difference between the predicted and actual values. A lower MSE indicates better model performance.</a:t>
            </a:r>
            <a:endParaRPr lang="en-US" sz="1800" dirty="0"/>
          </a:p>
          <a:p>
            <a:endParaRPr lang="en-IN" dirty="0"/>
          </a:p>
        </p:txBody>
      </p:sp>
      <p:sp>
        <p:nvSpPr>
          <p:cNvPr id="4" name="Slide Number Placeholder 3">
            <a:extLst>
              <a:ext uri="{FF2B5EF4-FFF2-40B4-BE49-F238E27FC236}">
                <a16:creationId xmlns:a16="http://schemas.microsoft.com/office/drawing/2014/main" id="{2A36F84A-CD95-CE0F-812B-29FB74F5D6E3}"/>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9" name="Picture Placeholder 8">
            <a:extLst>
              <a:ext uri="{FF2B5EF4-FFF2-40B4-BE49-F238E27FC236}">
                <a16:creationId xmlns:a16="http://schemas.microsoft.com/office/drawing/2014/main" id="{41C05F9D-4A6E-33A6-9811-938E147D8AD7}"/>
              </a:ext>
            </a:extLst>
          </p:cNvPr>
          <p:cNvPicPr>
            <a:picLocks noGrp="1" noChangeAspect="1"/>
          </p:cNvPicPr>
          <p:nvPr>
            <p:ph type="pic" sz="quarter" idx="19"/>
          </p:nvPr>
        </p:nvPicPr>
        <p:blipFill>
          <a:blip r:embed="rId2"/>
          <a:srcRect t="29251" b="29251"/>
          <a:stretch>
            <a:fillRect/>
          </a:stretch>
        </p:blipFill>
        <p:spPr>
          <a:xfrm>
            <a:off x="6683022" y="177800"/>
            <a:ext cx="5508978" cy="3795889"/>
          </a:xfrm>
        </p:spPr>
      </p:pic>
      <p:sp>
        <p:nvSpPr>
          <p:cNvPr id="6" name="Text Placeholder 5">
            <a:extLst>
              <a:ext uri="{FF2B5EF4-FFF2-40B4-BE49-F238E27FC236}">
                <a16:creationId xmlns:a16="http://schemas.microsoft.com/office/drawing/2014/main" id="{D7D9AC52-3783-AD05-1112-C6F5A28C011C}"/>
              </a:ext>
            </a:extLst>
          </p:cNvPr>
          <p:cNvSpPr>
            <a:spLocks noGrp="1"/>
          </p:cNvSpPr>
          <p:nvPr>
            <p:ph type="body" sz="quarter" idx="20"/>
          </p:nvPr>
        </p:nvSpPr>
        <p:spPr>
          <a:xfrm>
            <a:off x="5760384" y="4240092"/>
            <a:ext cx="4139972" cy="2440107"/>
          </a:xfrm>
        </p:spPr>
        <p:txBody>
          <a:bodyPr/>
          <a:lstStyle/>
          <a:p>
            <a:r>
              <a:rPr lang="en-US" sz="2400" b="1" dirty="0">
                <a:effectLst/>
              </a:rPr>
              <a:t>R-squared</a:t>
            </a:r>
            <a:endParaRPr lang="en-US" sz="2400" b="1" dirty="0"/>
          </a:p>
          <a:p>
            <a:r>
              <a:rPr lang="en-US" sz="1800" dirty="0">
                <a:effectLst/>
              </a:rPr>
              <a:t>R-squared measures the proportion of variance in the dependent variable that is explained by the independent variables. A higher R-squared indicates a better fit between the model and the data.</a:t>
            </a:r>
            <a:endParaRPr lang="en-US" sz="1800" dirty="0"/>
          </a:p>
          <a:p>
            <a:endParaRPr lang="en-IN" dirty="0"/>
          </a:p>
        </p:txBody>
      </p:sp>
    </p:spTree>
    <p:extLst>
      <p:ext uri="{BB962C8B-B14F-4D97-AF65-F5344CB8AC3E}">
        <p14:creationId xmlns:p14="http://schemas.microsoft.com/office/powerpoint/2010/main" val="37737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C351-D15C-A0C7-028D-11BBE4A9DF24}"/>
              </a:ext>
            </a:extLst>
          </p:cNvPr>
          <p:cNvSpPr>
            <a:spLocks noGrp="1"/>
          </p:cNvSpPr>
          <p:nvPr>
            <p:ph type="title"/>
          </p:nvPr>
        </p:nvSpPr>
        <p:spPr>
          <a:xfrm>
            <a:off x="444500" y="542925"/>
            <a:ext cx="11214100" cy="1477328"/>
          </a:xfrm>
        </p:spPr>
        <p:txBody>
          <a:bodyPr/>
          <a:lstStyle/>
          <a:p>
            <a:r>
              <a:rPr lang="en-US" sz="3600" b="1" dirty="0">
                <a:effectLst/>
              </a:rPr>
              <a:t>Results &amp; Conclusions</a:t>
            </a:r>
            <a:br>
              <a:rPr lang="en-US" b="1" dirty="0">
                <a:effectLst/>
              </a:rPr>
            </a:br>
            <a:br>
              <a:rPr lang="en-US" dirty="0"/>
            </a:br>
            <a:endParaRPr lang="en-IN" dirty="0"/>
          </a:p>
        </p:txBody>
      </p:sp>
      <p:sp>
        <p:nvSpPr>
          <p:cNvPr id="3" name="Text Placeholder 2">
            <a:extLst>
              <a:ext uri="{FF2B5EF4-FFF2-40B4-BE49-F238E27FC236}">
                <a16:creationId xmlns:a16="http://schemas.microsoft.com/office/drawing/2014/main" id="{F431A32B-64AC-6DB7-58C5-E95C7C85CE15}"/>
              </a:ext>
            </a:extLst>
          </p:cNvPr>
          <p:cNvSpPr>
            <a:spLocks noGrp="1"/>
          </p:cNvSpPr>
          <p:nvPr>
            <p:ph type="body" sz="quarter" idx="18"/>
          </p:nvPr>
        </p:nvSpPr>
        <p:spPr>
          <a:xfrm>
            <a:off x="700137" y="1320801"/>
            <a:ext cx="10712930" cy="4994274"/>
          </a:xfrm>
        </p:spPr>
        <p:txBody>
          <a:bodyPr/>
          <a:lstStyle/>
          <a:p>
            <a:endParaRPr lang="en-US" sz="2000" dirty="0"/>
          </a:p>
          <a:p>
            <a:r>
              <a:rPr lang="en-US" sz="2000" dirty="0"/>
              <a:t>After analyzing the data and running multiple </a:t>
            </a:r>
            <a:r>
              <a:rPr lang="en-US" sz="2000" dirty="0" err="1"/>
              <a:t>models,we</a:t>
            </a:r>
            <a:r>
              <a:rPr lang="en-US" sz="2000" dirty="0"/>
              <a:t> have come to the following conclusions</a:t>
            </a:r>
          </a:p>
          <a:p>
            <a:pPr marL="285750" indent="-285750">
              <a:buFont typeface="Arial" panose="020B0604020202020204" pitchFamily="34" charset="0"/>
              <a:buChar char="•"/>
            </a:pPr>
            <a:r>
              <a:rPr lang="en-US" sz="2000" dirty="0"/>
              <a:t>The most important factors in predicting bike sharing prediction are weather </a:t>
            </a:r>
            <a:r>
              <a:rPr lang="en-US" sz="2000" dirty="0" err="1"/>
              <a:t>condition,Temperature,hour</a:t>
            </a:r>
            <a:r>
              <a:rPr lang="en-US" sz="2000" dirty="0"/>
              <a:t> and functioning day.</a:t>
            </a:r>
          </a:p>
          <a:p>
            <a:pPr marL="285750" indent="-285750">
              <a:buFont typeface="Arial" panose="020B0604020202020204" pitchFamily="34" charset="0"/>
              <a:buChar char="•"/>
            </a:pPr>
            <a:r>
              <a:rPr lang="en-US" sz="2000" dirty="0"/>
              <a:t>Our best performing model was </a:t>
            </a:r>
            <a:r>
              <a:rPr lang="en-US" sz="2000" dirty="0" err="1"/>
              <a:t>XGBoost</a:t>
            </a:r>
            <a:r>
              <a:rPr lang="en-US" sz="2000" dirty="0"/>
              <a:t> with accuracy score of 0.919</a:t>
            </a:r>
          </a:p>
          <a:p>
            <a:pPr marL="285750" indent="-285750">
              <a:buFont typeface="Arial" panose="020B0604020202020204" pitchFamily="34" charset="0"/>
              <a:buChar char="•"/>
            </a:pPr>
            <a:r>
              <a:rPr lang="en-US" sz="2000" dirty="0"/>
              <a:t>We can confidently predict bike sharing </a:t>
            </a:r>
            <a:r>
              <a:rPr lang="en-US" sz="2000" dirty="0" err="1"/>
              <a:t>usae</a:t>
            </a:r>
            <a:r>
              <a:rPr lang="en-US" sz="2000" dirty="0"/>
              <a:t> with accuracy of 91%.</a:t>
            </a:r>
          </a:p>
          <a:p>
            <a:r>
              <a:rPr lang="en-US" sz="2000" dirty="0"/>
              <a:t>In conclusion, our analysis has shown weather conditions, </a:t>
            </a:r>
            <a:r>
              <a:rPr lang="en-US" sz="2000" dirty="0" err="1"/>
              <a:t>Temperature,hour</a:t>
            </a:r>
            <a:r>
              <a:rPr lang="en-US" sz="2000" dirty="0"/>
              <a:t> and functioning day are the most important factors in predicting bike sharing </a:t>
            </a:r>
            <a:r>
              <a:rPr lang="en-US" sz="2000" dirty="0" err="1"/>
              <a:t>usage.By</a:t>
            </a:r>
            <a:r>
              <a:rPr lang="en-US" sz="2000" dirty="0"/>
              <a:t> using our </a:t>
            </a:r>
            <a:r>
              <a:rPr lang="en-US" sz="2000" dirty="0" err="1"/>
              <a:t>XGBoost</a:t>
            </a:r>
            <a:r>
              <a:rPr lang="en-US" sz="2000" dirty="0"/>
              <a:t> model, we can </a:t>
            </a:r>
            <a:r>
              <a:rPr lang="en-US" sz="2000" dirty="0" err="1"/>
              <a:t>accuratelypredict</a:t>
            </a:r>
            <a:r>
              <a:rPr lang="en-US" sz="2000" dirty="0"/>
              <a:t> bike sharing usage with an accuracy rate of 91%.These results can be used to improve bike sharing services and optimize resources for better customer satisfaction.</a:t>
            </a:r>
            <a:endParaRPr lang="en-IN" sz="2000" dirty="0"/>
          </a:p>
        </p:txBody>
      </p:sp>
      <p:sp>
        <p:nvSpPr>
          <p:cNvPr id="4" name="Slide Number Placeholder 3">
            <a:extLst>
              <a:ext uri="{FF2B5EF4-FFF2-40B4-BE49-F238E27FC236}">
                <a16:creationId xmlns:a16="http://schemas.microsoft.com/office/drawing/2014/main" id="{DE7B89E2-F005-2788-0921-6B5C4D2A2E7D}"/>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Tree>
    <p:extLst>
      <p:ext uri="{BB962C8B-B14F-4D97-AF65-F5344CB8AC3E}">
        <p14:creationId xmlns:p14="http://schemas.microsoft.com/office/powerpoint/2010/main" val="260010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C351-D15C-A0C7-028D-11BBE4A9DF24}"/>
              </a:ext>
            </a:extLst>
          </p:cNvPr>
          <p:cNvSpPr>
            <a:spLocks noGrp="1"/>
          </p:cNvSpPr>
          <p:nvPr>
            <p:ph type="title"/>
          </p:nvPr>
        </p:nvSpPr>
        <p:spPr>
          <a:xfrm>
            <a:off x="444500" y="349957"/>
            <a:ext cx="11214100" cy="767643"/>
          </a:xfrm>
        </p:spPr>
        <p:txBody>
          <a:bodyPr/>
          <a:lstStyle/>
          <a:p>
            <a:r>
              <a:rPr lang="en-US" sz="3200" b="1" dirty="0">
                <a:effectLst/>
              </a:rPr>
              <a:t>Recommendations</a:t>
            </a:r>
            <a:r>
              <a:rPr lang="en-US" dirty="0">
                <a:effectLst/>
              </a:rPr>
              <a:t> </a:t>
            </a:r>
            <a:r>
              <a:rPr lang="en-US" b="1" dirty="0">
                <a:effectLst/>
              </a:rPr>
              <a:t>&amp; </a:t>
            </a:r>
            <a:r>
              <a:rPr lang="en-US" sz="3200" b="1" dirty="0">
                <a:effectLst/>
              </a:rPr>
              <a:t>Future Work</a:t>
            </a:r>
            <a:br>
              <a:rPr lang="en-US" sz="3200" b="1" dirty="0"/>
            </a:br>
            <a:br>
              <a:rPr lang="en-US" b="1" dirty="0">
                <a:effectLst/>
              </a:rPr>
            </a:br>
            <a:br>
              <a:rPr lang="en-US" dirty="0"/>
            </a:br>
            <a:endParaRPr lang="en-IN" dirty="0"/>
          </a:p>
        </p:txBody>
      </p:sp>
      <p:sp>
        <p:nvSpPr>
          <p:cNvPr id="3" name="Text Placeholder 2">
            <a:extLst>
              <a:ext uri="{FF2B5EF4-FFF2-40B4-BE49-F238E27FC236}">
                <a16:creationId xmlns:a16="http://schemas.microsoft.com/office/drawing/2014/main" id="{F431A32B-64AC-6DB7-58C5-E95C7C85CE15}"/>
              </a:ext>
            </a:extLst>
          </p:cNvPr>
          <p:cNvSpPr>
            <a:spLocks noGrp="1"/>
          </p:cNvSpPr>
          <p:nvPr>
            <p:ph type="body" sz="quarter" idx="18"/>
          </p:nvPr>
        </p:nvSpPr>
        <p:spPr>
          <a:xfrm>
            <a:off x="700137" y="1843028"/>
            <a:ext cx="4594351" cy="3833323"/>
          </a:xfrm>
        </p:spPr>
        <p:txBody>
          <a:bodyPr/>
          <a:lstStyle/>
          <a:p>
            <a:r>
              <a:rPr lang="en-US" sz="2800" b="1" dirty="0">
                <a:effectLst/>
              </a:rPr>
              <a:t>Recommendations</a:t>
            </a:r>
            <a:endParaRPr lang="en-US" sz="2800" b="1" dirty="0"/>
          </a:p>
          <a:p>
            <a:r>
              <a:rPr lang="en-US" sz="2000" dirty="0">
                <a:effectLst/>
              </a:rPr>
              <a:t>Based on our analysis, we recommend that bike sharing companies focus on expanding their services to areas with high demand, particularly during peak rental times. Additionally, companies should consider implementing dynamic pricing strategies to incentivize users to rent bikes during off-peak hours.</a:t>
            </a:r>
            <a:endParaRPr lang="en-US" sz="2000" dirty="0"/>
          </a:p>
          <a:p>
            <a:endParaRPr lang="en-IN" dirty="0"/>
          </a:p>
        </p:txBody>
      </p:sp>
      <p:sp>
        <p:nvSpPr>
          <p:cNvPr id="4" name="Slide Number Placeholder 3">
            <a:extLst>
              <a:ext uri="{FF2B5EF4-FFF2-40B4-BE49-F238E27FC236}">
                <a16:creationId xmlns:a16="http://schemas.microsoft.com/office/drawing/2014/main" id="{DE7B89E2-F005-2788-0921-6B5C4D2A2E7D}"/>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6" name="Text Placeholder 5">
            <a:extLst>
              <a:ext uri="{FF2B5EF4-FFF2-40B4-BE49-F238E27FC236}">
                <a16:creationId xmlns:a16="http://schemas.microsoft.com/office/drawing/2014/main" id="{EAC7B157-6528-0530-1FF7-5AE2897FE1BF}"/>
              </a:ext>
            </a:extLst>
          </p:cNvPr>
          <p:cNvSpPr>
            <a:spLocks noGrp="1"/>
          </p:cNvSpPr>
          <p:nvPr>
            <p:ph type="body" sz="quarter" idx="20"/>
          </p:nvPr>
        </p:nvSpPr>
        <p:spPr>
          <a:xfrm>
            <a:off x="6307667" y="1843028"/>
            <a:ext cx="4944533" cy="3569092"/>
          </a:xfrm>
        </p:spPr>
        <p:txBody>
          <a:bodyPr/>
          <a:lstStyle/>
          <a:p>
            <a:r>
              <a:rPr lang="en-US" sz="2800" b="1" dirty="0">
                <a:effectLst/>
              </a:rPr>
              <a:t>Future Work</a:t>
            </a:r>
            <a:endParaRPr lang="en-US" sz="2800" b="1" dirty="0"/>
          </a:p>
          <a:p>
            <a:r>
              <a:rPr lang="en-US" sz="2000" dirty="0">
                <a:effectLst/>
              </a:rPr>
              <a:t>In the future, we plan to further refine our model by incorporating real-time weather data and other external factors that may impact bike rental demand. We also plan to explore the use of machine learning algorithms to improve the accuracy of our predictions.</a:t>
            </a:r>
            <a:endParaRPr lang="en-US" sz="2000" dirty="0"/>
          </a:p>
          <a:p>
            <a:endParaRPr lang="en-IN" dirty="0"/>
          </a:p>
        </p:txBody>
      </p:sp>
    </p:spTree>
    <p:extLst>
      <p:ext uri="{BB962C8B-B14F-4D97-AF65-F5344CB8AC3E}">
        <p14:creationId xmlns:p14="http://schemas.microsoft.com/office/powerpoint/2010/main" val="214147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360242" y="3428999"/>
            <a:ext cx="4945598" cy="2396067"/>
          </a:xfrm>
        </p:spPr>
        <p:txBody>
          <a:bodyPr/>
          <a:lstStyle/>
          <a:p>
            <a:r>
              <a:rPr lang="en-US" sz="7200" dirty="0"/>
              <a:t>Thank You</a:t>
            </a:r>
            <a:br>
              <a:rPr lang="en-US" dirty="0"/>
            </a:br>
            <a:r>
              <a:rPr lang="en-US" sz="3200" dirty="0"/>
              <a:t>Presented by:-</a:t>
            </a:r>
            <a:br>
              <a:rPr lang="en-US" sz="3200" dirty="0"/>
            </a:br>
            <a:r>
              <a:rPr lang="en-US" sz="3200" dirty="0"/>
              <a:t>DOLLY BAGHEL </a:t>
            </a:r>
            <a:endParaRPr lang="en-GB" sz="3200"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1802949" y="623711"/>
            <a:ext cx="7781544" cy="859055"/>
          </a:xfrm>
        </p:spPr>
        <p:txBody>
          <a:bodyPr/>
          <a:lstStyle/>
          <a:p>
            <a:r>
              <a:rPr lang="en-IN" dirty="0"/>
              <a:t>Problem Statement</a:t>
            </a:r>
            <a:endParaRPr lang="en-US" dirty="0"/>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335138" y="1819769"/>
            <a:ext cx="8278284" cy="4414520"/>
          </a:xfrm>
        </p:spPr>
        <p:txBody>
          <a:bodyPr>
            <a:normAutofit fontScale="32500" lnSpcReduction="20000"/>
          </a:bodyPr>
          <a:lstStyle/>
          <a:p>
            <a:pPr>
              <a:lnSpc>
                <a:spcPct val="107000"/>
              </a:lnSpc>
              <a:spcAft>
                <a:spcPts val="800"/>
              </a:spcAft>
            </a:pPr>
            <a:r>
              <a:rPr lang="en-IN" sz="5500" i="1" kern="1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rPr>
              <a:t>In the context of urban mobility enhancement through rental bikes, the challenge lies in ensuring the timely availability and accessibility of bikes to the public. To achieve this, it is imperative to accurately predict the demand for rental bikes at each hour. The primary problem is the uncertainty in determining the required bike count at various time intervals, which directly impacts the stability of the rental bike supply in the city. A precise prediction model is essential to optimize the distribution and maintenance of bikes, minimizing waiting times for users and ensuring a consistent and reliable supply of rental bikes throughout the day. The objective is to develop a robust prediction system that anticipates the hourly demand for rental bikes, contributing to the efficient management of urban mobility resources and enhancing overall user experience.</a:t>
            </a:r>
            <a:endParaRPr lang="en-IN" sz="5500" i="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normAutofit/>
          </a:bodyPr>
          <a:lstStyle/>
          <a:p>
            <a:r>
              <a:rPr lang="en-IN" dirty="0"/>
              <a:t>Data Collection &amp; Preprocessing</a:t>
            </a:r>
            <a:endParaRPr lang="en-US"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444500" y="3838222"/>
            <a:ext cx="5157787" cy="2299038"/>
          </a:xfrm>
        </p:spPr>
        <p:txBody>
          <a:bodyPr>
            <a:normAutofit fontScale="92500" lnSpcReduction="10000"/>
          </a:bodyPr>
          <a:lstStyle/>
          <a:p>
            <a:r>
              <a:rPr lang="en-US" b="1" dirty="0">
                <a:effectLst/>
              </a:rPr>
              <a:t>Data Collection</a:t>
            </a:r>
            <a:endParaRPr lang="en-US" b="1" dirty="0"/>
          </a:p>
          <a:p>
            <a:r>
              <a:rPr lang="en-US" dirty="0">
                <a:effectLst/>
              </a:rPr>
              <a:t>We collected data on bike sharing usage from various cities around the world. This data included the number of bikes rented, the time of rental, and the location of the bike sharing station. We also collected data on weather conditions, holidays, and events that may affect bike sharing usage.</a:t>
            </a:r>
            <a:endParaRPr lang="en-US" dirty="0"/>
          </a:p>
          <a:p>
            <a:endParaRPr lang="en-US" dirty="0"/>
          </a:p>
        </p:txBody>
      </p:sp>
      <p:sp>
        <p:nvSpPr>
          <p:cNvPr id="6" name="Text Placeholder 5">
            <a:extLst>
              <a:ext uri="{FF2B5EF4-FFF2-40B4-BE49-F238E27FC236}">
                <a16:creationId xmlns:a16="http://schemas.microsoft.com/office/drawing/2014/main" id="{D6F86FFE-4733-712E-132D-564C76569A42}"/>
              </a:ext>
            </a:extLst>
          </p:cNvPr>
          <p:cNvSpPr>
            <a:spLocks noGrp="1"/>
          </p:cNvSpPr>
          <p:nvPr>
            <p:ph type="body" sz="quarter" idx="3"/>
          </p:nvPr>
        </p:nvSpPr>
        <p:spPr>
          <a:xfrm>
            <a:off x="6284912" y="4113374"/>
            <a:ext cx="5157788" cy="2023886"/>
          </a:xfrm>
        </p:spPr>
        <p:txBody>
          <a:bodyPr>
            <a:normAutofit fontScale="85000" lnSpcReduction="20000"/>
          </a:bodyPr>
          <a:lstStyle/>
          <a:p>
            <a:r>
              <a:rPr lang="en-US" b="1" dirty="0">
                <a:effectLst/>
              </a:rPr>
              <a:t>Preprocessing</a:t>
            </a:r>
            <a:endParaRPr lang="en-US" b="1" dirty="0"/>
          </a:p>
          <a:p>
            <a:r>
              <a:rPr lang="en-US" dirty="0">
                <a:effectLst/>
              </a:rPr>
              <a:t>The collected data was preprocessed to ensure it was in a usable format for our predictive models. This involved cleaning the data, handling missing values, and transforming the data into numerical values. We also performed feature engineering to extract relevant features from the data that may impact bike sharing usage.</a:t>
            </a:r>
            <a:endParaRPr lang="en-US" dirty="0"/>
          </a:p>
          <a:p>
            <a:endParaRPr lang="en-IN" dirty="0"/>
          </a:p>
        </p:txBody>
      </p:sp>
      <p:pic>
        <p:nvPicPr>
          <p:cNvPr id="11" name="Content Placeholder 10">
            <a:extLst>
              <a:ext uri="{FF2B5EF4-FFF2-40B4-BE49-F238E27FC236}">
                <a16:creationId xmlns:a16="http://schemas.microsoft.com/office/drawing/2014/main" id="{D824DE18-1719-C5EC-E879-59E853C5B7C6}"/>
              </a:ext>
            </a:extLst>
          </p:cNvPr>
          <p:cNvPicPr>
            <a:picLocks noGrp="1" noChangeAspect="1"/>
          </p:cNvPicPr>
          <p:nvPr>
            <p:ph sz="half" idx="2"/>
          </p:nvPr>
        </p:nvPicPr>
        <p:blipFill>
          <a:blip r:embed="rId2"/>
          <a:stretch>
            <a:fillRect/>
          </a:stretch>
        </p:blipFill>
        <p:spPr>
          <a:xfrm>
            <a:off x="643467" y="1354138"/>
            <a:ext cx="4958820" cy="2213151"/>
          </a:xfrm>
        </p:spPr>
      </p:pic>
      <p:pic>
        <p:nvPicPr>
          <p:cNvPr id="9" name="Content Placeholder 8">
            <a:extLst>
              <a:ext uri="{FF2B5EF4-FFF2-40B4-BE49-F238E27FC236}">
                <a16:creationId xmlns:a16="http://schemas.microsoft.com/office/drawing/2014/main" id="{87063E21-F9A0-CB29-A1B6-172C2EFD753D}"/>
              </a:ext>
            </a:extLst>
          </p:cNvPr>
          <p:cNvPicPr>
            <a:picLocks noGrp="1" noChangeAspect="1"/>
          </p:cNvPicPr>
          <p:nvPr>
            <p:ph sz="quarter" idx="4"/>
          </p:nvPr>
        </p:nvPicPr>
        <p:blipFill>
          <a:blip r:embed="rId3"/>
          <a:stretch>
            <a:fillRect/>
          </a:stretch>
        </p:blipFill>
        <p:spPr>
          <a:xfrm>
            <a:off x="6284912" y="1354139"/>
            <a:ext cx="5263621" cy="2213150"/>
          </a:xfr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90931"/>
          </a:xfrm>
        </p:spPr>
        <p:txBody>
          <a:bodyPr/>
          <a:lstStyle/>
          <a:p>
            <a:r>
              <a:rPr lang="en-IN" sz="3600" dirty="0"/>
              <a:t>Exploratory Data Analysis</a:t>
            </a:r>
            <a:endParaRPr lang="en-US" sz="3600"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625385"/>
            <a:ext cx="7773811" cy="4093243"/>
          </a:xfrm>
        </p:spPr>
        <p:txBody>
          <a:bodyPr/>
          <a:lstStyle/>
          <a:p>
            <a:r>
              <a:rPr lang="en-US" sz="1800" dirty="0">
                <a:effectLst/>
              </a:rPr>
              <a:t>In order to understand the data and identify any patterns or trends, exploratory data analysis (EDA) was conducted on the bike sharing usage dataset.</a:t>
            </a:r>
            <a:endParaRPr lang="en-US" sz="1800" dirty="0"/>
          </a:p>
          <a:p>
            <a:r>
              <a:rPr lang="en-US" sz="1800" dirty="0">
                <a:effectLst/>
              </a:rPr>
              <a:t>The first step in EDA was to check for missing or incorrect data. It was found that there were no missing values or outliers in the dataset.</a:t>
            </a:r>
            <a:endParaRPr lang="en-US" sz="1800" dirty="0"/>
          </a:p>
          <a:p>
            <a:r>
              <a:rPr lang="en-US" sz="1800" dirty="0">
                <a:effectLst/>
              </a:rPr>
              <a:t>Next, the distribution of the target variable (number of bike rentals) was examined. It was found that the distribution was slightly skewed to the right, with a few days having significantly higher rental counts than the rest of the days.</a:t>
            </a:r>
            <a:endParaRPr lang="en-US" sz="1800" dirty="0"/>
          </a:p>
          <a:p>
            <a:r>
              <a:rPr lang="en-US" sz="1800" dirty="0">
                <a:effectLst/>
              </a:rPr>
              <a:t>The relationship between the target variable and the other variables in the dataset was also explored. It was found that the variables 'temperature', 'humidity', and 'windspeed' had a significant correlation with the number of bike rentals</a:t>
            </a:r>
            <a:endParaRPr lang="en-US" sz="1800"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8"/>
          </p:nvPr>
        </p:nvSpPr>
        <p:spPr>
          <a:xfrm>
            <a:off x="790222" y="4194938"/>
            <a:ext cx="9402006" cy="1463040"/>
          </a:xfrm>
        </p:spPr>
        <p:txBody>
          <a:bodyPr/>
          <a:lstStyle/>
          <a:p>
            <a:r>
              <a:rPr lang="en-US" sz="1800" dirty="0"/>
              <a:t>This is a  </a:t>
            </a:r>
            <a:r>
              <a:rPr lang="en-US" sz="1800" b="0" i="0" dirty="0">
                <a:effectLst/>
              </a:rPr>
              <a:t>visual analysis of how the count of rented bikes varies across different hours of the day, with an additional layer of information provided by the distinction between "Functioning Day" and "Non-Functioning Day." This can help in identifying patterns, trends, or differences in bike rental behavior during different times and under different operational conditions.</a:t>
            </a:r>
            <a:endParaRPr lang="en-US" sz="1800"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16" name="Picture Placeholder 15">
            <a:extLst>
              <a:ext uri="{FF2B5EF4-FFF2-40B4-BE49-F238E27FC236}">
                <a16:creationId xmlns:a16="http://schemas.microsoft.com/office/drawing/2014/main" id="{47304D11-3B19-B907-CABD-064FC724607C}"/>
              </a:ext>
            </a:extLst>
          </p:cNvPr>
          <p:cNvPicPr>
            <a:picLocks noGrp="1" noChangeAspect="1"/>
          </p:cNvPicPr>
          <p:nvPr>
            <p:ph type="pic" sz="quarter" idx="19"/>
          </p:nvPr>
        </p:nvPicPr>
        <p:blipFill>
          <a:blip r:embed="rId2"/>
          <a:srcRect t="2285" b="2285"/>
          <a:stretch>
            <a:fillRect/>
          </a:stretch>
        </p:blipFill>
        <p:spPr>
          <a:xfrm>
            <a:off x="790222" y="177800"/>
            <a:ext cx="10148711" cy="3762022"/>
          </a:xfrm>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38F8A8-5B3A-2CE7-4A3E-D41DA34BCA0B}"/>
              </a:ext>
            </a:extLst>
          </p:cNvPr>
          <p:cNvSpPr>
            <a:spLocks noGrp="1"/>
          </p:cNvSpPr>
          <p:nvPr>
            <p:ph type="body" sz="quarter" idx="18"/>
          </p:nvPr>
        </p:nvSpPr>
        <p:spPr>
          <a:xfrm>
            <a:off x="632405" y="4488447"/>
            <a:ext cx="9402006" cy="1826627"/>
          </a:xfrm>
        </p:spPr>
        <p:txBody>
          <a:bodyPr/>
          <a:lstStyle/>
          <a:p>
            <a:r>
              <a:rPr lang="en-US" sz="1800" dirty="0"/>
              <a:t>This is </a:t>
            </a:r>
            <a:r>
              <a:rPr lang="en-US" sz="1800" b="0" i="0" dirty="0">
                <a:effectLst/>
              </a:rPr>
              <a:t>a visual analysis of how the average rented bike count varies across different months, providing insights into seasonal patterns or trends in bike rental activity.</a:t>
            </a:r>
          </a:p>
          <a:p>
            <a:pPr algn="l">
              <a:buFont typeface="Arial" panose="020B0604020202020204" pitchFamily="34" charset="0"/>
              <a:buChar char="•"/>
            </a:pPr>
            <a:r>
              <a:rPr lang="en-US" sz="1600" b="0" i="0" dirty="0">
                <a:effectLst/>
              </a:rPr>
              <a:t>People rented most bike in 6th month(</a:t>
            </a:r>
            <a:r>
              <a:rPr lang="en-US" sz="1600" b="0" i="0" dirty="0" err="1">
                <a:effectLst/>
              </a:rPr>
              <a:t>june</a:t>
            </a:r>
            <a:r>
              <a:rPr lang="en-US" sz="1600" b="0" i="0" dirty="0">
                <a:effectLst/>
              </a:rPr>
              <a:t>) followed by 7th(</a:t>
            </a:r>
            <a:r>
              <a:rPr lang="en-US" sz="1600" b="0" i="0" dirty="0" err="1">
                <a:effectLst/>
              </a:rPr>
              <a:t>july</a:t>
            </a:r>
            <a:r>
              <a:rPr lang="en-US" sz="1600" b="0" i="0" dirty="0">
                <a:effectLst/>
              </a:rPr>
              <a:t>) and 5th(may) month</a:t>
            </a:r>
          </a:p>
          <a:p>
            <a:pPr algn="l">
              <a:buFont typeface="Arial" panose="020B0604020202020204" pitchFamily="34" charset="0"/>
              <a:buChar char="•"/>
            </a:pPr>
            <a:r>
              <a:rPr lang="en-US" sz="1600" b="0" i="0" dirty="0">
                <a:effectLst/>
              </a:rPr>
              <a:t>Less bike rented in months having cold weather 1st(Jan), 2nd(Feb) and 12th(Dec) month</a:t>
            </a:r>
          </a:p>
          <a:p>
            <a:endParaRPr lang="en-IN" sz="1800" dirty="0"/>
          </a:p>
        </p:txBody>
      </p:sp>
      <p:sp>
        <p:nvSpPr>
          <p:cNvPr id="4" name="Slide Number Placeholder 3">
            <a:extLst>
              <a:ext uri="{FF2B5EF4-FFF2-40B4-BE49-F238E27FC236}">
                <a16:creationId xmlns:a16="http://schemas.microsoft.com/office/drawing/2014/main" id="{D85156C8-4B55-DAE6-421B-B72D36073252}"/>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11" name="Picture Placeholder 10">
            <a:extLst>
              <a:ext uri="{FF2B5EF4-FFF2-40B4-BE49-F238E27FC236}">
                <a16:creationId xmlns:a16="http://schemas.microsoft.com/office/drawing/2014/main" id="{711443CF-49EC-6A4A-1314-BA1828F4B420}"/>
              </a:ext>
            </a:extLst>
          </p:cNvPr>
          <p:cNvPicPr>
            <a:picLocks noGrp="1" noChangeAspect="1"/>
          </p:cNvPicPr>
          <p:nvPr>
            <p:ph type="pic" sz="quarter" idx="19"/>
          </p:nvPr>
        </p:nvPicPr>
        <p:blipFill>
          <a:blip r:embed="rId2"/>
          <a:srcRect l="1304" r="1304"/>
          <a:stretch>
            <a:fillRect/>
          </a:stretch>
        </p:blipFill>
        <p:spPr>
          <a:xfrm>
            <a:off x="801511" y="451555"/>
            <a:ext cx="9142590" cy="3788537"/>
          </a:xfrm>
        </p:spPr>
      </p:pic>
    </p:spTree>
    <p:extLst>
      <p:ext uri="{BB962C8B-B14F-4D97-AF65-F5344CB8AC3E}">
        <p14:creationId xmlns:p14="http://schemas.microsoft.com/office/powerpoint/2010/main" val="912896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35A972-913B-EC78-FA7A-AE1EB3A1FED7}"/>
              </a:ext>
            </a:extLst>
          </p:cNvPr>
          <p:cNvSpPr>
            <a:spLocks noGrp="1"/>
          </p:cNvSpPr>
          <p:nvPr>
            <p:ph type="body" sz="quarter" idx="18"/>
          </p:nvPr>
        </p:nvSpPr>
        <p:spPr>
          <a:xfrm>
            <a:off x="924277" y="4240093"/>
            <a:ext cx="9402006" cy="1463040"/>
          </a:xfrm>
        </p:spPr>
        <p:txBody>
          <a:bodyPr/>
          <a:lstStyle/>
          <a:p>
            <a:r>
              <a:rPr lang="en-US" sz="1800" dirty="0"/>
              <a:t>This is  </a:t>
            </a:r>
            <a:r>
              <a:rPr lang="en-IN" sz="1800" kern="0" dirty="0">
                <a:effectLst/>
                <a:ea typeface="Times New Roman" panose="02020603050405020304" pitchFamily="18" charset="0"/>
                <a:cs typeface="Times New Roman" panose="02020603050405020304" pitchFamily="18" charset="0"/>
              </a:rPr>
              <a:t>a visual analysis of how the average rented bike count varies across different days of the week, providing insights into weekly patterns or trends in bike rental activity.</a:t>
            </a:r>
          </a:p>
          <a:p>
            <a:r>
              <a:rPr lang="en-IN" sz="1800" kern="0" dirty="0">
                <a:effectLst/>
                <a:latin typeface="Roboto" panose="02000000000000000000" pitchFamily="2" charset="0"/>
                <a:ea typeface="Times New Roman" panose="02020603050405020304" pitchFamily="18" charset="0"/>
                <a:cs typeface="Times New Roman" panose="02020603050405020304" pitchFamily="18" charset="0"/>
              </a:rPr>
              <a:t>People rented most bike on 6th day of the month and least on 1st and 2nd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kern="100" dirty="0">
              <a:effectLst/>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FD657179-8B3C-3589-7EF9-C791A4AD85A3}"/>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pic>
        <p:nvPicPr>
          <p:cNvPr id="7" name="Picture Placeholder 6">
            <a:extLst>
              <a:ext uri="{FF2B5EF4-FFF2-40B4-BE49-F238E27FC236}">
                <a16:creationId xmlns:a16="http://schemas.microsoft.com/office/drawing/2014/main" id="{F4C097DA-568B-EFED-1C60-6F3F99F5BF5A}"/>
              </a:ext>
            </a:extLst>
          </p:cNvPr>
          <p:cNvPicPr>
            <a:picLocks noGrp="1" noChangeAspect="1"/>
          </p:cNvPicPr>
          <p:nvPr>
            <p:ph type="pic" sz="quarter" idx="19"/>
          </p:nvPr>
        </p:nvPicPr>
        <p:blipFill>
          <a:blip r:embed="rId2"/>
          <a:srcRect l="144" r="144"/>
          <a:stretch>
            <a:fillRect/>
          </a:stretch>
        </p:blipFill>
        <p:spPr>
          <a:xfrm>
            <a:off x="1049866" y="395110"/>
            <a:ext cx="9019823" cy="3465689"/>
          </a:xfrm>
        </p:spPr>
      </p:pic>
      <p:sp>
        <p:nvSpPr>
          <p:cNvPr id="8" name="Rectangle 1">
            <a:extLst>
              <a:ext uri="{FF2B5EF4-FFF2-40B4-BE49-F238E27FC236}">
                <a16:creationId xmlns:a16="http://schemas.microsoft.com/office/drawing/2014/main" id="{45F91ACC-3EAB-C2F7-0B59-AA8602128B71}"/>
              </a:ext>
            </a:extLst>
          </p:cNvPr>
          <p:cNvSpPr>
            <a:spLocks noChangeArrowheads="1"/>
          </p:cNvSpPr>
          <p:nvPr/>
        </p:nvSpPr>
        <p:spPr bwMode="auto">
          <a:xfrm>
            <a:off x="0" y="-945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7BB0EC87-164C-ECCC-D46D-EAB69BF70A7E}"/>
              </a:ext>
            </a:extLst>
          </p:cNvPr>
          <p:cNvSpPr>
            <a:spLocks noChangeArrowheads="1"/>
          </p:cNvSpPr>
          <p:nvPr/>
        </p:nvSpPr>
        <p:spPr bwMode="auto">
          <a:xfrm>
            <a:off x="152400" y="5783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259F199-7AD2-103D-E2B3-3A8E312487B9}"/>
              </a:ext>
            </a:extLst>
          </p:cNvPr>
          <p:cNvSpPr>
            <a:spLocks noChangeArrowheads="1"/>
          </p:cNvSpPr>
          <p:nvPr/>
        </p:nvSpPr>
        <p:spPr bwMode="auto">
          <a:xfrm>
            <a:off x="304800" y="21023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601FC9B9-5ABD-6B7C-679E-8EE170FA61A9}"/>
              </a:ext>
            </a:extLst>
          </p:cNvPr>
          <p:cNvSpPr>
            <a:spLocks noChangeArrowheads="1"/>
          </p:cNvSpPr>
          <p:nvPr/>
        </p:nvSpPr>
        <p:spPr bwMode="auto">
          <a:xfrm>
            <a:off x="0" y="-945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13834543-DC5C-4657-6810-45F10F07699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3958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5CF79-622D-DA31-B6A3-BBDEEF41E3CC}"/>
              </a:ext>
            </a:extLst>
          </p:cNvPr>
          <p:cNvSpPr>
            <a:spLocks noGrp="1"/>
          </p:cNvSpPr>
          <p:nvPr>
            <p:ph type="body" sz="quarter" idx="18"/>
          </p:nvPr>
        </p:nvSpPr>
        <p:spPr>
          <a:xfrm>
            <a:off x="1580444" y="4138493"/>
            <a:ext cx="8477956" cy="1968796"/>
          </a:xfrm>
        </p:spPr>
        <p:txBody>
          <a:bodyPr/>
          <a:lstStyle/>
          <a:p>
            <a:pPr>
              <a:lnSpc>
                <a:spcPct val="107000"/>
              </a:lnSpc>
              <a:spcBef>
                <a:spcPts val="375"/>
              </a:spcBef>
              <a:spcAft>
                <a:spcPts val="800"/>
              </a:spcAft>
            </a:pPr>
            <a:r>
              <a:rPr lang="en-IN" sz="1800" kern="0" dirty="0">
                <a:effectLst/>
                <a:ea typeface="Times New Roman" panose="02020603050405020304" pitchFamily="18" charset="0"/>
                <a:cs typeface="Times New Roman" panose="02020603050405020304" pitchFamily="18" charset="0"/>
              </a:rPr>
              <a:t>This is a</a:t>
            </a:r>
            <a:r>
              <a:rPr lang="en-IN" sz="1800" kern="0" dirty="0">
                <a:solidFill>
                  <a:srgbClr val="212121"/>
                </a:solidFill>
                <a:effectLst/>
                <a:ea typeface="Times New Roman" panose="02020603050405020304" pitchFamily="18" charset="0"/>
                <a:cs typeface="Times New Roman" panose="02020603050405020304" pitchFamily="18" charset="0"/>
              </a:rPr>
              <a:t> </a:t>
            </a:r>
            <a:r>
              <a:rPr lang="en-IN" sz="1800" kern="100" dirty="0">
                <a:effectLst/>
                <a:ea typeface="Calibri" panose="020F0502020204030204" pitchFamily="34" charset="0"/>
                <a:cs typeface="Times New Roman" panose="02020603050405020304" pitchFamily="18" charset="0"/>
              </a:rPr>
              <a:t>visually </a:t>
            </a:r>
            <a:r>
              <a:rPr lang="en-IN" sz="1800" kern="100" dirty="0" err="1">
                <a:effectLst/>
                <a:ea typeface="Calibri" panose="020F0502020204030204" pitchFamily="34" charset="0"/>
                <a:cs typeface="Times New Roman" panose="02020603050405020304" pitchFamily="18" charset="0"/>
              </a:rPr>
              <a:t>analyzes</a:t>
            </a:r>
            <a:r>
              <a:rPr lang="en-IN" sz="1800" kern="100" dirty="0">
                <a:effectLst/>
                <a:ea typeface="Calibri" panose="020F0502020204030204" pitchFamily="34" charset="0"/>
                <a:cs typeface="Times New Roman" panose="02020603050405020304" pitchFamily="18" charset="0"/>
              </a:rPr>
              <a:t> how the average rented bike count varies throughout the day, providing insights into hourly patterns or trends in bike rental activity.</a:t>
            </a:r>
          </a:p>
          <a:p>
            <a:pPr lvl="0">
              <a:lnSpc>
                <a:spcPct val="107000"/>
              </a:lnSpc>
              <a:spcAft>
                <a:spcPts val="800"/>
              </a:spcAft>
              <a:buSzPts val="1000"/>
              <a:tabLst>
                <a:tab pos="457200" algn="l"/>
              </a:tabLst>
            </a:pPr>
            <a:r>
              <a:rPr lang="en-IN" sz="1800" kern="0" dirty="0">
                <a:latin typeface="Roboto" panose="02000000000000000000" pitchFamily="2" charset="0"/>
                <a:ea typeface="Times New Roman" panose="02020603050405020304" pitchFamily="18" charset="0"/>
                <a:cs typeface="Times New Roman" panose="02020603050405020304" pitchFamily="18" charset="0"/>
              </a:rPr>
              <a:t>  </a:t>
            </a:r>
            <a:r>
              <a:rPr lang="en-IN" sz="1800" kern="0" dirty="0">
                <a:effectLst/>
                <a:latin typeface="Roboto" panose="02000000000000000000" pitchFamily="2" charset="0"/>
                <a:ea typeface="Times New Roman" panose="02020603050405020304" pitchFamily="18" charset="0"/>
                <a:cs typeface="Times New Roman" panose="02020603050405020304" pitchFamily="18" charset="0"/>
              </a:rPr>
              <a:t>Most bike were rented from 5pm to 7pm</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0" dirty="0">
                <a:effectLst/>
                <a:latin typeface="Roboto" panose="02000000000000000000" pitchFamily="2" charset="0"/>
                <a:ea typeface="Times New Roman" panose="02020603050405020304" pitchFamily="18" charset="0"/>
                <a:cs typeface="Times New Roman" panose="02020603050405020304" pitchFamily="18" charset="0"/>
              </a:rPr>
              <a:t>Least bikes were rented from 1am to 6am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23C176AC-3872-5AC7-0DB0-2FBCF2502BB3}"/>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7" name="Picture Placeholder 6">
            <a:extLst>
              <a:ext uri="{FF2B5EF4-FFF2-40B4-BE49-F238E27FC236}">
                <a16:creationId xmlns:a16="http://schemas.microsoft.com/office/drawing/2014/main" id="{B94A06ED-08F1-278B-7BBB-37C810959B83}"/>
              </a:ext>
            </a:extLst>
          </p:cNvPr>
          <p:cNvPicPr>
            <a:picLocks noGrp="1" noChangeAspect="1"/>
          </p:cNvPicPr>
          <p:nvPr>
            <p:ph type="pic" sz="quarter" idx="19"/>
          </p:nvPr>
        </p:nvPicPr>
        <p:blipFill>
          <a:blip r:embed="rId2"/>
          <a:srcRect t="389" b="389"/>
          <a:stretch>
            <a:fillRect/>
          </a:stretch>
        </p:blipFill>
        <p:spPr>
          <a:xfrm>
            <a:off x="1580444" y="327378"/>
            <a:ext cx="8363656" cy="3567289"/>
          </a:xfrm>
        </p:spPr>
      </p:pic>
    </p:spTree>
    <p:extLst>
      <p:ext uri="{BB962C8B-B14F-4D97-AF65-F5344CB8AC3E}">
        <p14:creationId xmlns:p14="http://schemas.microsoft.com/office/powerpoint/2010/main" val="300802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54210F-7A30-D102-5FBE-99F42456EF98}"/>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11" name="Picture Placeholder 10">
            <a:extLst>
              <a:ext uri="{FF2B5EF4-FFF2-40B4-BE49-F238E27FC236}">
                <a16:creationId xmlns:a16="http://schemas.microsoft.com/office/drawing/2014/main" id="{92B78C53-D37E-00C2-C9FB-AC39403CB275}"/>
              </a:ext>
            </a:extLst>
          </p:cNvPr>
          <p:cNvPicPr>
            <a:picLocks noGrp="1" noChangeAspect="1"/>
          </p:cNvPicPr>
          <p:nvPr>
            <p:ph type="pic" sz="quarter" idx="19"/>
          </p:nvPr>
        </p:nvPicPr>
        <p:blipFill>
          <a:blip r:embed="rId2"/>
          <a:srcRect l="6005" r="6005"/>
          <a:stretch>
            <a:fillRect/>
          </a:stretch>
        </p:blipFill>
        <p:spPr>
          <a:xfrm>
            <a:off x="948267" y="519289"/>
            <a:ext cx="10385778" cy="5795786"/>
          </a:xfrm>
        </p:spPr>
      </p:pic>
    </p:spTree>
    <p:extLst>
      <p:ext uri="{BB962C8B-B14F-4D97-AF65-F5344CB8AC3E}">
        <p14:creationId xmlns:p14="http://schemas.microsoft.com/office/powerpoint/2010/main" val="4198491131"/>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112</TotalTime>
  <Words>1411</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body</vt:lpstr>
      <vt:lpstr>Calibri</vt:lpstr>
      <vt:lpstr>Roboto</vt:lpstr>
      <vt:lpstr>Segoe UI</vt:lpstr>
      <vt:lpstr>Söhne</vt:lpstr>
      <vt:lpstr>Times New Roman</vt:lpstr>
      <vt:lpstr>Trade Gothic LT Pro</vt:lpstr>
      <vt:lpstr>Trebuchet MS</vt:lpstr>
      <vt:lpstr>Office Theme</vt:lpstr>
      <vt:lpstr>     Bike Sharing Demand Prediction  Presented by : DOLLY BAGHEL</vt:lpstr>
      <vt:lpstr>Problem Statement</vt:lpstr>
      <vt:lpstr>Data Collection &amp; Preprocessing</vt:lpstr>
      <vt:lpstr>Exploratory Data Analysis</vt:lpstr>
      <vt:lpstr>PowerPoint Presentation</vt:lpstr>
      <vt:lpstr>PowerPoint Presentation</vt:lpstr>
      <vt:lpstr>PowerPoint Presentation</vt:lpstr>
      <vt:lpstr>PowerPoint Presentation</vt:lpstr>
      <vt:lpstr>PowerPoint Presentation</vt:lpstr>
      <vt:lpstr>Feature Engineering</vt:lpstr>
      <vt:lpstr>                                      Model Selection  The model selection process involved trying out different machine learning algorithms and evaluating their performance on the bike sharing usage prediction task. We focused on models that could handle both numerical and categorical data, as well as models that could capture time series patterns. </vt:lpstr>
      <vt:lpstr>Model Evaluation   To evaluate the performance of our bike sharing usage prediction model, we used a variety of metrics including mean squared error, root mean squared error, and R-squared. </vt:lpstr>
      <vt:lpstr>Results &amp; Conclusions  </vt:lpstr>
      <vt:lpstr>Recommendations &amp; Future Work   </vt:lpstr>
      <vt:lpstr>Thank You Presented by:- DOLLY BAGHEL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Bike Sharing Demand Prediction  Presented by : DOLLY BAGHEL</dc:title>
  <dc:creator>DOLLY BAGHEL</dc:creator>
  <cp:lastModifiedBy>DOLLY BAGHEL</cp:lastModifiedBy>
  <cp:revision>1</cp:revision>
  <dcterms:created xsi:type="dcterms:W3CDTF">2023-11-28T06:25:01Z</dcterms:created>
  <dcterms:modified xsi:type="dcterms:W3CDTF">2023-11-28T08:17:34Z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